
<file path=[Content_Types].xml><?xml version="1.0" encoding="utf-8"?>
<Types xmlns="http://schemas.openxmlformats.org/package/2006/content-types">
  <Default Extension="jpeg" ContentType="image/jpeg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</p:sldMasterIdLst>
  <p:notesMasterIdLst>
    <p:notesMasterId r:id="rId14"/>
  </p:notesMasterIdLst>
  <p:sldIdLst>
    <p:sldId id="256" r:id="rId5"/>
    <p:sldId id="257" r:id="rId6"/>
    <p:sldId id="259" r:id="rId7"/>
    <p:sldId id="258" r:id="rId8"/>
    <p:sldId id="264" r:id="rId9"/>
    <p:sldId id="267" r:id="rId10"/>
    <p:sldId id="268" r:id="rId11"/>
    <p:sldId id="265" r:id="rId12"/>
    <p:sldId id="260" r:id="rId13"/>
  </p:sldIdLst>
  <p:sldSz cx="12192000" cy="6858000"/>
  <p:notesSz cx="6858000" cy="9144000"/>
  <p:defaultTextStyle>
    <a:defPPr>
      <a:defRPr lang="zh-CN"/>
    </a:defPPr>
    <a:lvl1pPr marL="0" lvl="0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-25000">
        <a:solidFill>
          <a:schemeClr val="tx1"/>
        </a:solidFill>
        <a:latin typeface="Calibri" pitchFamily="2" charset="0"/>
        <a:ea typeface="宋体" charset="-122"/>
      </a:defRPr>
    </a:lvl1pPr>
    <a:lvl2pPr marL="457200" lvl="1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-25000">
        <a:solidFill>
          <a:schemeClr val="tx1"/>
        </a:solidFill>
        <a:latin typeface="Calibri" pitchFamily="2" charset="0"/>
        <a:ea typeface="宋体" charset="-122"/>
      </a:defRPr>
    </a:lvl2pPr>
    <a:lvl3pPr marL="914400" lvl="2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-25000">
        <a:solidFill>
          <a:schemeClr val="tx1"/>
        </a:solidFill>
        <a:latin typeface="Calibri" pitchFamily="2" charset="0"/>
        <a:ea typeface="宋体" charset="-122"/>
      </a:defRPr>
    </a:lvl3pPr>
    <a:lvl4pPr marL="1371600" lvl="3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-25000">
        <a:solidFill>
          <a:schemeClr val="tx1"/>
        </a:solidFill>
        <a:latin typeface="Calibri" pitchFamily="2" charset="0"/>
        <a:ea typeface="宋体" charset="-122"/>
      </a:defRPr>
    </a:lvl4pPr>
    <a:lvl5pPr marL="1828800" lvl="4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-25000">
        <a:solidFill>
          <a:schemeClr val="tx1"/>
        </a:solidFill>
        <a:latin typeface="Calibri" pitchFamily="2" charset="0"/>
        <a:ea typeface="宋体" charset="-122"/>
      </a:defRPr>
    </a:lvl5pPr>
    <a:lvl6pPr marL="2286000" lvl="5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-25000">
        <a:solidFill>
          <a:schemeClr val="tx1"/>
        </a:solidFill>
        <a:latin typeface="Calibri" pitchFamily="2" charset="0"/>
        <a:ea typeface="宋体" charset="-122"/>
      </a:defRPr>
    </a:lvl6pPr>
    <a:lvl7pPr marL="2743200" lvl="6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-25000">
        <a:solidFill>
          <a:schemeClr val="tx1"/>
        </a:solidFill>
        <a:latin typeface="Calibri" pitchFamily="2" charset="0"/>
        <a:ea typeface="宋体" charset="-122"/>
      </a:defRPr>
    </a:lvl7pPr>
    <a:lvl8pPr marL="3200400" lvl="7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-25000">
        <a:solidFill>
          <a:schemeClr val="tx1"/>
        </a:solidFill>
        <a:latin typeface="Calibri" pitchFamily="2" charset="0"/>
        <a:ea typeface="宋体" charset="-122"/>
      </a:defRPr>
    </a:lvl8pPr>
    <a:lvl9pPr marL="3657600" lvl="8" indent="0" algn="l" defTabSz="914400" eaLnBrk="0" fontAlgn="base" latinLnBrk="0" hangingPunct="0">
      <a:spcBef>
        <a:spcPct val="0"/>
      </a:spcBef>
      <a:spcAft>
        <a:spcPct val="0"/>
      </a:spcAft>
      <a:buNone/>
      <a:defRPr sz="1800" b="0" i="0" u="none" kern="1200" baseline="-25000">
        <a:solidFill>
          <a:schemeClr val="tx1"/>
        </a:solidFill>
        <a:latin typeface="Calibri" pitchFamily="2" charset="0"/>
        <a:ea typeface="宋体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CC"/>
    <a:srgbClr val="0066FF"/>
    <a:srgbClr val="0000FF"/>
    <a:srgbClr val="5F5F5F"/>
    <a:srgbClr val="00CCFF"/>
    <a:srgbClr val="FF9B05"/>
    <a:srgbClr val="DDDDDD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9" d="100"/>
          <a:sy n="69" d="100"/>
        </p:scale>
        <p:origin x="-138" y="-102"/>
      </p:cViewPr>
      <p:guideLst>
        <p:guide orient="horz" pos="2415"/>
        <p:guide pos="3957"/>
      </p:guideLst>
    </p:cSldViewPr>
  </p:slideViewPr>
  <p:gridSpacing cx="35999" cy="359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audio1.wav>
</file>

<file path=ppt/media/audio10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png>
</file>

<file path=ppt/media/image39.png>
</file>

<file path=ppt/media/image4.jpe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074" name="幻灯片图像占位符 3073"/>
          <p:cNvSpPr/>
          <p:nvPr>
            <p:ph type="sldImg" idx="2"/>
          </p:nvPr>
        </p:nvSpPr>
        <p:spPr>
          <a:xfrm>
            <a:off x="1050925" y="754063"/>
            <a:ext cx="4572000" cy="3294062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endParaRPr lang="zh-CN" altLang="en-US"/>
          </a:p>
        </p:txBody>
      </p:sp>
      <p:sp>
        <p:nvSpPr>
          <p:cNvPr id="3075" name="文本占位符 3074"/>
          <p:cNvSpPr/>
          <p:nvPr>
            <p:ph type="body" sz="quarter" idx="3"/>
          </p:nvPr>
        </p:nvSpPr>
        <p:spPr>
          <a:xfrm>
            <a:off x="538163" y="4387850"/>
            <a:ext cx="5780087" cy="3952875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076" name="页眉占位符 3075"/>
          <p:cNvSpPr/>
          <p:nvPr>
            <p:ph type="hdr" sz="quarter"/>
          </p:nvPr>
        </p:nvSpPr>
        <p:spPr>
          <a:xfrm>
            <a:off x="0" y="0"/>
            <a:ext cx="2973388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 eaLnBrk="0" latinLnBrk="0" hangingPunct="0"/>
            <a:endParaRPr lang="zh-CN" altLang="en-US" sz="1200" dirty="0"/>
          </a:p>
        </p:txBody>
      </p:sp>
      <p:sp>
        <p:nvSpPr>
          <p:cNvPr id="3077" name="日期占位符 3076"/>
          <p:cNvSpPr/>
          <p:nvPr>
            <p:ph type="dt" idx="1"/>
          </p:nvPr>
        </p:nvSpPr>
        <p:spPr>
          <a:xfrm>
            <a:off x="3884613" y="0"/>
            <a:ext cx="2973387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 algn="r" eaLnBrk="0" latinLnBrk="0" hangingPunct="0"/>
            <a:fld id="{BB962C8B-B14F-4D97-AF65-F5344CB8AC3E}" type="datetimeFigureOut">
              <a:rPr lang="zh-CN" altLang="en-US" sz="1200" dirty="0"/>
            </a:fld>
            <a:endParaRPr lang="zh-CN" altLang="en-US" sz="1200" dirty="0"/>
          </a:p>
        </p:txBody>
      </p:sp>
      <p:sp>
        <p:nvSpPr>
          <p:cNvPr id="3078" name="页脚占位符 3077"/>
          <p:cNvSpPr/>
          <p:nvPr>
            <p:ph type="ftr" sz="quarter" idx="4"/>
          </p:nvPr>
        </p:nvSpPr>
        <p:spPr>
          <a:xfrm>
            <a:off x="0" y="8686800"/>
            <a:ext cx="2973388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 eaLnBrk="0" latinLnBrk="0" hangingPunct="0"/>
            <a:endParaRPr lang="zh-CN" altLang="en-US" sz="1200" dirty="0"/>
          </a:p>
        </p:txBody>
      </p:sp>
      <p:sp>
        <p:nvSpPr>
          <p:cNvPr id="3079" name="灯片编号占位符 3078"/>
          <p:cNvSpPr/>
          <p:nvPr>
            <p:ph type="sldNum" sz="quarter" idx="5"/>
          </p:nvPr>
        </p:nvSpPr>
        <p:spPr>
          <a:xfrm>
            <a:off x="3884613" y="8686800"/>
            <a:ext cx="2973387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 algn="r" eaLnBrk="0" latinLnBrk="0" hangingPunct="0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lvl="0" indent="0" algn="l" defTabSz="914400" eaLnBrk="1" fontAlgn="base" latinLnBrk="0" hangingPunct="1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1pPr>
    <a:lvl2pPr marL="457200" lvl="1" indent="0" algn="l" defTabSz="914400" eaLnBrk="1" fontAlgn="base" latinLnBrk="0" hangingPunct="1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2pPr>
    <a:lvl3pPr marL="914400" lvl="2" indent="0" algn="l" defTabSz="914400" eaLnBrk="1" fontAlgn="base" latinLnBrk="0" hangingPunct="1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3pPr>
    <a:lvl4pPr marL="1371600" lvl="3" indent="0" algn="l" defTabSz="914400" eaLnBrk="1" fontAlgn="base" latinLnBrk="0" hangingPunct="1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4pPr>
    <a:lvl5pPr marL="1828800" lvl="4" indent="0" algn="l" defTabSz="914400" eaLnBrk="1" fontAlgn="base" latinLnBrk="0" hangingPunct="1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5pPr>
    <a:lvl6pPr marL="2286000" lvl="5" indent="0" algn="l" defTabSz="914400" eaLnBrk="1" fontAlgn="base" latinLnBrk="0" hangingPunct="1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6pPr>
    <a:lvl7pPr marL="2743200" lvl="6" indent="0" algn="l" defTabSz="914400" eaLnBrk="1" fontAlgn="base" latinLnBrk="0" hangingPunct="1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7pPr>
    <a:lvl8pPr marL="3200400" lvl="7" indent="0" algn="l" defTabSz="914400" eaLnBrk="1" fontAlgn="base" latinLnBrk="0" hangingPunct="1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8pPr>
    <a:lvl9pPr marL="3657600" lvl="8" indent="0" algn="l" defTabSz="914400" eaLnBrk="1" fontAlgn="base" latinLnBrk="0" hangingPunct="1"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en-US" altLang="zh-CN"/>
              <a:t>Click to edit Master title style</a:t>
            </a:r>
            <a:endParaRPr lang="en-US" altLang="zh-CN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102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10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 2049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文本占位符 2050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052" name="日期占位符 2051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400"/>
            </a:lvl1pPr>
          </a:lstStyle>
          <a:p>
            <a:pPr lvl="0"/>
            <a:fld id="{BB962C8B-B14F-4D97-AF65-F5344CB8AC3E}" type="datetimeFigureOut">
              <a:rPr lang="zh-CN" altLang="en-US"/>
            </a:fld>
            <a:endParaRPr lang="zh-CN" altLang="en-US"/>
          </a:p>
        </p:txBody>
      </p:sp>
      <p:sp>
        <p:nvSpPr>
          <p:cNvPr id="2053" name="页脚占位符 2052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/>
          </a:p>
        </p:txBody>
      </p:sp>
      <p:sp>
        <p:nvSpPr>
          <p:cNvPr id="2054" name="灯片编号占位符 2053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en-US" altLang="zh-CN"/>
              <a:t>Click to edit Master title style</a:t>
            </a:r>
            <a:endParaRPr lang="en-US" altLang="zh-CN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102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 lvl="0"/>
            <a:fld id="{BB962C8B-B14F-4D97-AF65-F5344CB8AC3E}" type="datetimeFigureOut">
              <a:rPr lang="zh-CN" altLang="en-US" dirty="0"/>
            </a:fld>
            <a:endParaRPr lang="zh-CN" altLang="en-US" dirty="0"/>
          </a:p>
        </p:txBody>
      </p:sp>
      <p:sp>
        <p:nvSpPr>
          <p:cNvPr id="102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 lvl="0"/>
            <a:fld id="{9A0DB2DC-4C9A-4742-B13C-FB6460FD3503}" type="slidenum">
              <a:rPr lang="zh-CN" altLang="en-US" dirty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lvl="0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lvl="1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ct val="30000"/>
        </a:spcBef>
        <a:spcAft>
          <a:spcPct val="0"/>
        </a:spcAft>
        <a:buFont typeface="Arial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0" fontAlgn="base" latinLnBrk="0" hangingPunct="0">
        <a:spcBef>
          <a:spcPct val="0"/>
        </a:spcBef>
        <a:spcAft>
          <a:spcPct val="0"/>
        </a:spcAft>
        <a:buNone/>
        <a:defRPr sz="1800" b="0" i="0" u="none" kern="1200" baseline="-250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audio" Target="../media/audio2.wav"/><Relationship Id="rId4" Type="http://schemas.openxmlformats.org/officeDocument/2006/relationships/audio" Target="../media/audio1.wav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audio" Target="../media/audio3.wav"/><Relationship Id="rId6" Type="http://schemas.openxmlformats.org/officeDocument/2006/relationships/image" Target="../media/image8.png"/><Relationship Id="rId5" Type="http://schemas.openxmlformats.org/officeDocument/2006/relationships/slide" Target="slide3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audio" Target="../media/audio5.wav"/><Relationship Id="rId7" Type="http://schemas.openxmlformats.org/officeDocument/2006/relationships/audio" Target="../media/audio4.wav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1.jpeg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20.png"/><Relationship Id="rId8" Type="http://schemas.openxmlformats.org/officeDocument/2006/relationships/image" Target="../media/image19.png"/><Relationship Id="rId7" Type="http://schemas.openxmlformats.org/officeDocument/2006/relationships/image" Target="../media/image18.png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6" Type="http://schemas.openxmlformats.org/officeDocument/2006/relationships/slideLayout" Target="../slideLayouts/slideLayout7.xml"/><Relationship Id="rId15" Type="http://schemas.openxmlformats.org/officeDocument/2006/relationships/audio" Target="../media/audio7.wav"/><Relationship Id="rId14" Type="http://schemas.openxmlformats.org/officeDocument/2006/relationships/audio" Target="../media/audio6.wav"/><Relationship Id="rId13" Type="http://schemas.openxmlformats.org/officeDocument/2006/relationships/audio" Target="../media/audio2.wav"/><Relationship Id="rId12" Type="http://schemas.openxmlformats.org/officeDocument/2006/relationships/audio" Target="../media/audio3.wav"/><Relationship Id="rId11" Type="http://schemas.openxmlformats.org/officeDocument/2006/relationships/image" Target="../media/image22.png"/><Relationship Id="rId10" Type="http://schemas.openxmlformats.org/officeDocument/2006/relationships/image" Target="../media/image21.png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image" Target="../media/image27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31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audio" Target="../media/audio8.wav"/><Relationship Id="rId4" Type="http://schemas.openxmlformats.org/officeDocument/2006/relationships/image" Target="../media/image39.png"/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image" Target="../media/image36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audio" Target="../media/audio10.wav"/><Relationship Id="rId3" Type="http://schemas.openxmlformats.org/officeDocument/2006/relationships/audio" Target="../media/audio9.wav"/><Relationship Id="rId2" Type="http://schemas.openxmlformats.org/officeDocument/2006/relationships/image" Target="../media/image40.pn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图片 6145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715962" y="-33337"/>
            <a:ext cx="13565187" cy="78105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6147" name="文本框 6146"/>
          <p:cNvSpPr txBox="1"/>
          <p:nvPr/>
        </p:nvSpPr>
        <p:spPr>
          <a:xfrm>
            <a:off x="4945063" y="4140200"/>
            <a:ext cx="2873375" cy="39624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p>
            <a:pPr lvl="0" algn="l" eaLnBrk="0" latinLnBrk="0" hangingPunct="0"/>
            <a:r>
              <a:rPr lang="en-US" altLang="zh-CN" sz="2000" baseline="0" dirty="0">
                <a:solidFill>
                  <a:schemeClr val="bg1"/>
                </a:solidFill>
                <a:latin typeface="方正细倩简体" charset="-122"/>
                <a:ea typeface="方正细倩简体" charset="-122"/>
              </a:rPr>
              <a:t>Shadow</a:t>
            </a:r>
            <a:r>
              <a:rPr lang="zh-CN" altLang="en-US" sz="2000" baseline="0" dirty="0">
                <a:solidFill>
                  <a:schemeClr val="bg1"/>
                </a:solidFill>
                <a:latin typeface="方正细倩简体" charset="-122"/>
                <a:ea typeface="方正细倩简体" charset="-122"/>
              </a:rPr>
              <a:t>小组</a:t>
            </a:r>
            <a:r>
              <a:rPr lang="zh-CN" altLang="en-US" sz="2000" baseline="0" dirty="0">
                <a:solidFill>
                  <a:schemeClr val="bg1"/>
                </a:solidFill>
                <a:latin typeface="方正细倩简体" charset="-122"/>
                <a:ea typeface="方正细倩简体" charset="-122"/>
              </a:rPr>
              <a:t>项目报告</a:t>
            </a:r>
            <a:endParaRPr lang="zh-CN" altLang="en-US" sz="2000" baseline="0" dirty="0">
              <a:solidFill>
                <a:schemeClr val="bg1"/>
              </a:solidFill>
              <a:latin typeface="方正细倩简体" charset="-122"/>
              <a:ea typeface="方正细倩简体" charset="-122"/>
            </a:endParaRPr>
          </a:p>
        </p:txBody>
      </p:sp>
      <p:pic>
        <p:nvPicPr>
          <p:cNvPr id="6148" name="图片 6147" descr="C:\Users\he_jun\Desktop\jiaoyin.pngjiaoyin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430203" y="2222500"/>
            <a:ext cx="1307465" cy="1308100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6149" name="图片 6148" descr="9副本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900" y="3656013"/>
            <a:ext cx="1368425" cy="155575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breez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3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charRg st="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147">
                                            <p:txEl>
                                              <p:charRg st="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bldLvl="0" build="allAtOnce"/>
      <p:bldP spid="6147" grpId="1" bldLvl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图片 7169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6987" y="-25400"/>
            <a:ext cx="12250737" cy="6915150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7171" name="图片 7170" descr="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0" y="2139950"/>
            <a:ext cx="7613650" cy="3806825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7172" name="图片 7171" descr="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813" y="1189038"/>
            <a:ext cx="4070350" cy="4527550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7173" name="图片 7172" descr="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4013" y="1620838"/>
            <a:ext cx="254000" cy="249237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7174" name="图片 7173" descr="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5550" y="4940300"/>
            <a:ext cx="339725" cy="334963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7175" name="文本框 7174"/>
          <p:cNvSpPr txBox="1"/>
          <p:nvPr/>
        </p:nvSpPr>
        <p:spPr>
          <a:xfrm>
            <a:off x="1244600" y="3133725"/>
            <a:ext cx="2654300" cy="62547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p>
            <a:pPr lvl="0" algn="l" eaLnBrk="0" latinLnBrk="0" hangingPunct="0"/>
            <a:r>
              <a:rPr lang="zh-CN" altLang="en-US" sz="5400" b="1" baseline="18000" dirty="0">
                <a:solidFill>
                  <a:schemeClr val="tx2"/>
                </a:solidFill>
                <a:latin typeface="DFPZongYiBold-GB" charset="-120"/>
                <a:ea typeface="方正中倩简体" charset="-122"/>
              </a:rPr>
              <a:t>目录</a:t>
            </a:r>
            <a:r>
              <a:rPr lang="zh-CN" altLang="en-US" sz="5400" b="1" baseline="18000" dirty="0">
                <a:solidFill>
                  <a:schemeClr val="tx2"/>
                </a:solidFill>
                <a:latin typeface="DFPZongYiBold-GB" charset="-120"/>
                <a:ea typeface="方正细倩简体" charset="-122"/>
              </a:rPr>
              <a:t> </a:t>
            </a:r>
            <a:r>
              <a:rPr lang="zh-CN" altLang="en-US" sz="4000" baseline="18000" dirty="0">
                <a:solidFill>
                  <a:srgbClr val="00CCFF"/>
                </a:solidFill>
                <a:latin typeface="Boring Boron" charset="0"/>
                <a:ea typeface="Dotum" charset="-127"/>
              </a:rPr>
              <a:t>Catalog</a:t>
            </a:r>
            <a:endParaRPr lang="zh-CN" altLang="en-US" sz="4000" baseline="18000" dirty="0">
              <a:solidFill>
                <a:srgbClr val="00CCFF"/>
              </a:solidFill>
              <a:latin typeface="Boring Boron" charset="0"/>
              <a:ea typeface="Dotum" charset="-127"/>
            </a:endParaRPr>
          </a:p>
        </p:txBody>
      </p:sp>
      <p:sp>
        <p:nvSpPr>
          <p:cNvPr id="7176" name="文本框 7175"/>
          <p:cNvSpPr txBox="1"/>
          <p:nvPr/>
        </p:nvSpPr>
        <p:spPr>
          <a:xfrm>
            <a:off x="5992813" y="3506788"/>
            <a:ext cx="2781300" cy="36830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p>
            <a:pPr lvl="0" algn="l" eaLnBrk="0" latinLnBrk="0" hangingPunct="0"/>
            <a:r>
              <a:rPr lang="zh-CN" altLang="en-US" sz="2800" baseline="-25000" dirty="0">
                <a:latin typeface="Calibri" pitchFamily="2" charset="0"/>
                <a:ea typeface="方正细倩简体" charset="-122"/>
              </a:rPr>
              <a:t>技术关键词</a:t>
            </a:r>
            <a:endParaRPr lang="zh-CN" altLang="en-US" sz="2800" baseline="-25000" dirty="0">
              <a:latin typeface="Calibri" pitchFamily="2" charset="0"/>
              <a:ea typeface="方正细倩简体" charset="-122"/>
            </a:endParaRPr>
          </a:p>
        </p:txBody>
      </p:sp>
      <p:sp>
        <p:nvSpPr>
          <p:cNvPr id="7177" name="文本框 7176">
            <a:hlinkClick r:id="rId5" action="ppaction://hlinksldjump"/>
          </p:cNvPr>
          <p:cNvSpPr txBox="1"/>
          <p:nvPr/>
        </p:nvSpPr>
        <p:spPr>
          <a:xfrm>
            <a:off x="6729413" y="2205038"/>
            <a:ext cx="1771650" cy="37084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en-US" altLang="zh-CN" sz="2800" baseline="-25000" dirty="0">
                <a:latin typeface="Calibri" pitchFamily="2" charset="0"/>
                <a:ea typeface="方正细倩简体" charset="-122"/>
              </a:rPr>
              <a:t>team</a:t>
            </a:r>
            <a:r>
              <a:rPr lang="zh-CN" altLang="en-US" sz="2800" baseline="-25000" dirty="0">
                <a:latin typeface="Calibri" pitchFamily="2" charset="0"/>
                <a:ea typeface="方正细倩简体" charset="-122"/>
              </a:rPr>
              <a:t>简介</a:t>
            </a:r>
            <a:endParaRPr lang="zh-CN" altLang="en-US" sz="2800" baseline="-25000" dirty="0">
              <a:latin typeface="Calibri" pitchFamily="2" charset="0"/>
              <a:ea typeface="方正细倩简体" charset="-122"/>
            </a:endParaRPr>
          </a:p>
        </p:txBody>
      </p:sp>
      <p:sp>
        <p:nvSpPr>
          <p:cNvPr id="7178" name="文本框 7177"/>
          <p:cNvSpPr txBox="1"/>
          <p:nvPr/>
        </p:nvSpPr>
        <p:spPr>
          <a:xfrm>
            <a:off x="6424613" y="2852738"/>
            <a:ext cx="2343150" cy="3683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zh-CN" altLang="en-US" sz="2800" baseline="-25000" dirty="0">
                <a:latin typeface="Calibri" pitchFamily="2" charset="0"/>
                <a:ea typeface="方正细倩简体" charset="-122"/>
              </a:rPr>
              <a:t>项目背景</a:t>
            </a:r>
            <a:endParaRPr lang="zh-CN" altLang="en-US" sz="2800" baseline="-25000" dirty="0">
              <a:latin typeface="Calibri" pitchFamily="2" charset="0"/>
              <a:ea typeface="方正细倩简体" charset="-122"/>
            </a:endParaRPr>
          </a:p>
        </p:txBody>
      </p:sp>
      <p:sp>
        <p:nvSpPr>
          <p:cNvPr id="7179" name="文本框 7178"/>
          <p:cNvSpPr txBox="1"/>
          <p:nvPr/>
        </p:nvSpPr>
        <p:spPr>
          <a:xfrm>
            <a:off x="5319713" y="4964748"/>
            <a:ext cx="41592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zh-CN" altLang="en-US" baseline="0" dirty="0">
                <a:latin typeface="Calibri" pitchFamily="2" charset="0"/>
                <a:ea typeface="方正细倩简体" charset="-122"/>
              </a:rPr>
              <a:t>工作总结</a:t>
            </a:r>
            <a:endParaRPr lang="zh-CN" altLang="en-US" baseline="0" dirty="0">
              <a:latin typeface="Calibri" pitchFamily="2" charset="0"/>
              <a:ea typeface="方正细倩简体" charset="-122"/>
            </a:endParaRPr>
          </a:p>
        </p:txBody>
      </p:sp>
      <p:sp>
        <p:nvSpPr>
          <p:cNvPr id="7180" name="文本框 7179"/>
          <p:cNvSpPr txBox="1"/>
          <p:nvPr/>
        </p:nvSpPr>
        <p:spPr>
          <a:xfrm>
            <a:off x="5599113" y="4237038"/>
            <a:ext cx="41592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zh-CN" altLang="en-US" baseline="0" dirty="0">
                <a:latin typeface="Calibri" pitchFamily="2" charset="0"/>
                <a:ea typeface="方正细倩简体" charset="-122"/>
              </a:rPr>
              <a:t>作品展示</a:t>
            </a:r>
            <a:endParaRPr lang="zh-CN" altLang="en-US" baseline="0" dirty="0">
              <a:latin typeface="Calibri" pitchFamily="2" charset="0"/>
              <a:ea typeface="方正细倩简体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165" y="267335"/>
            <a:ext cx="1314450" cy="1314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2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7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wi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2" fill="hold" grpId="2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2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7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2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7" dur="5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2" dur="500"/>
                                        <p:tgtEl>
                                          <p:spTgt spid="7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7" grpId="0" bldLvl="0"/>
      <p:bldP spid="7177" grpId="1" bldLvl="0"/>
      <p:bldP spid="7177" grpId="2" bldLvl="0"/>
      <p:bldP spid="7177" grpId="3" bldLvl="0"/>
      <p:bldP spid="7177" grpId="4" bldLvl="0"/>
      <p:bldP spid="7177" grpId="5" bldLvl="0"/>
      <p:bldP spid="7177" grpId="6" bldLvl="0"/>
      <p:bldP spid="7177" grpId="7" bldLvl="0"/>
      <p:bldP spid="7177" grpId="8" bldLvl="0"/>
      <p:bldP spid="7177" grpId="9" bldLvl="0"/>
      <p:bldP spid="7177" grpId="10" bldLvl="0"/>
      <p:bldP spid="7177" grpId="12" bldLvl="0"/>
      <p:bldP spid="7177" grpId="13" bldLvl="0"/>
      <p:bldP spid="7177" grpId="14" bldLvl="0"/>
      <p:bldP spid="7177" grpId="15" bldLvl="0"/>
      <p:bldP spid="7177" grpId="16" bldLvl="0"/>
      <p:bldP spid="7177" grpId="17" bldLvl="0"/>
      <p:bldP spid="7177" grpId="18" bldLvl="0"/>
      <p:bldP spid="7177" grpId="19" bldLvl="0"/>
      <p:bldP spid="7177" grpId="20" bldLvl="0"/>
      <p:bldP spid="7177" grpId="21" bldLvl="0"/>
      <p:bldP spid="7177" grpId="22" bldLvl="0"/>
      <p:bldP spid="7178" grpId="1" bldLvl="0"/>
      <p:bldP spid="7176" grpId="0" bldLvl="0"/>
      <p:bldP spid="7180" grpId="0" bldLvl="0"/>
      <p:bldP spid="7179" grpId="0" bldLvl="0"/>
      <p:bldP spid="7175" grpId="3" bldLvl="0"/>
      <p:bldP spid="7175" grpId="4" bldLvl="0"/>
      <p:bldP spid="7175" grpId="5" bldLvl="0"/>
      <p:bldP spid="7175" grpId="6" bldLvl="0"/>
      <p:bldP spid="7175" grpId="7" bldLvl="0"/>
      <p:bldP spid="7175" grpId="8" bldLvl="0"/>
      <p:bldP spid="7175" grpId="9" bldLvl="0"/>
      <p:bldP spid="7175" grpId="10" bldLvl="0"/>
      <p:bldP spid="7175" grpId="11" bldLvl="0"/>
      <p:bldP spid="7175" grpId="12" bldLvl="0"/>
      <p:bldP spid="7175" grpId="13" bldLvl="0"/>
      <p:bldP spid="7175" grpId="14" bldLvl="0"/>
      <p:bldP spid="7175" grpId="15" bldLvl="0"/>
      <p:bldP spid="7175" grpId="16" bldLvl="0"/>
      <p:bldP spid="7175" grpId="17" bldLvl="0"/>
      <p:bldP spid="7175" grpId="18" bldLvl="0"/>
      <p:bldP spid="7175" grpId="19" bldLvl="0"/>
      <p:bldP spid="7175" grpId="20" bldLvl="0"/>
      <p:bldP spid="7175" grpId="21" bldLvl="0"/>
      <p:bldP spid="7175" grpId="22" bldLvl="0"/>
      <p:bldP spid="7175" grpId="23" bldLvl="0"/>
      <p:bldP spid="7175" grpId="24" bldLvl="0"/>
      <p:bldP spid="7175" grpId="25" bldLvl="0"/>
      <p:bldP spid="7175" grpId="26" bldLvl="0"/>
      <p:bldP spid="7175" grpId="27" bldLvl="0"/>
      <p:bldP spid="7175" grpId="28" bldLvl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9217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6987" y="-25400"/>
            <a:ext cx="12250737" cy="6915150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9219" name="图片 9218" descr="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313" y="1746250"/>
            <a:ext cx="4862512" cy="3806825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9220" name="图片 9219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550" y="1733550"/>
            <a:ext cx="6308725" cy="3341688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9222" name="图片 9221" descr="C:\Users\he_jun\Desktop\图片1.png图片1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021195" y="2031365"/>
            <a:ext cx="5378450" cy="2705735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9223" name="图片 9222" descr="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7063" y="1262063"/>
            <a:ext cx="2170112" cy="48085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9224" name="文本框 9223"/>
          <p:cNvSpPr txBox="1"/>
          <p:nvPr/>
        </p:nvSpPr>
        <p:spPr>
          <a:xfrm>
            <a:off x="3659188" y="3103563"/>
            <a:ext cx="2781300" cy="3683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zh-CN" altLang="en-US" sz="2800" baseline="-25000" dirty="0">
                <a:latin typeface="Calibri" pitchFamily="2" charset="0"/>
                <a:ea typeface="方正细倩简体" charset="-122"/>
              </a:rPr>
              <a:t>技术关键词</a:t>
            </a:r>
            <a:endParaRPr lang="zh-CN" altLang="en-US" sz="2800" baseline="-25000" dirty="0">
              <a:latin typeface="Calibri" pitchFamily="2" charset="0"/>
              <a:ea typeface="方正细倩简体" charset="-122"/>
            </a:endParaRPr>
          </a:p>
        </p:txBody>
      </p:sp>
      <p:sp>
        <p:nvSpPr>
          <p:cNvPr id="9225" name="文本框 9224"/>
          <p:cNvSpPr txBox="1"/>
          <p:nvPr/>
        </p:nvSpPr>
        <p:spPr>
          <a:xfrm>
            <a:off x="4305300" y="1816100"/>
            <a:ext cx="1771650" cy="37084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en-US" altLang="zh-CN" sz="2800" baseline="-25000" dirty="0">
                <a:latin typeface="Calibri" pitchFamily="2" charset="0"/>
                <a:ea typeface="方正细倩简体" charset="-122"/>
              </a:rPr>
              <a:t>team</a:t>
            </a:r>
            <a:r>
              <a:rPr lang="zh-CN" altLang="en-US" sz="2800" baseline="-25000" dirty="0">
                <a:latin typeface="Calibri" pitchFamily="2" charset="0"/>
                <a:ea typeface="方正细倩简体" charset="-122"/>
              </a:rPr>
              <a:t>简介</a:t>
            </a:r>
            <a:endParaRPr lang="zh-CN" altLang="en-US" sz="2800" baseline="-25000" dirty="0">
              <a:latin typeface="Calibri" pitchFamily="2" charset="0"/>
              <a:ea typeface="方正细倩简体" charset="-122"/>
            </a:endParaRPr>
          </a:p>
        </p:txBody>
      </p:sp>
      <p:sp>
        <p:nvSpPr>
          <p:cNvPr id="9226" name="文本框 9225"/>
          <p:cNvSpPr txBox="1"/>
          <p:nvPr/>
        </p:nvSpPr>
        <p:spPr>
          <a:xfrm>
            <a:off x="3938588" y="2463800"/>
            <a:ext cx="2343150" cy="3683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zh-CN" altLang="en-US" sz="2800" baseline="-25000" dirty="0">
                <a:latin typeface="Calibri" pitchFamily="2" charset="0"/>
                <a:ea typeface="方正细倩简体" charset="-122"/>
              </a:rPr>
              <a:t>项目背景</a:t>
            </a:r>
            <a:endParaRPr lang="zh-CN" altLang="en-US" sz="2800" baseline="-25000" dirty="0">
              <a:latin typeface="Calibri" pitchFamily="2" charset="0"/>
              <a:ea typeface="方正细倩简体" charset="-122"/>
            </a:endParaRPr>
          </a:p>
        </p:txBody>
      </p:sp>
      <p:sp>
        <p:nvSpPr>
          <p:cNvPr id="9227" name="文本框 9226"/>
          <p:cNvSpPr txBox="1"/>
          <p:nvPr/>
        </p:nvSpPr>
        <p:spPr>
          <a:xfrm>
            <a:off x="3048000" y="4559300"/>
            <a:ext cx="41592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zh-CN" altLang="en-US" baseline="0" dirty="0">
                <a:latin typeface="Calibri" pitchFamily="2" charset="0"/>
                <a:ea typeface="方正细倩简体" charset="-122"/>
              </a:rPr>
              <a:t>工作总结</a:t>
            </a:r>
            <a:endParaRPr lang="zh-CN" altLang="en-US" baseline="0" dirty="0">
              <a:latin typeface="Calibri" pitchFamily="2" charset="0"/>
              <a:ea typeface="方正细倩简体" charset="-122"/>
            </a:endParaRPr>
          </a:p>
        </p:txBody>
      </p:sp>
      <p:sp>
        <p:nvSpPr>
          <p:cNvPr id="9228" name="文本框 9227"/>
          <p:cNvSpPr txBox="1"/>
          <p:nvPr/>
        </p:nvSpPr>
        <p:spPr>
          <a:xfrm>
            <a:off x="3235325" y="3833813"/>
            <a:ext cx="41592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zh-CN" altLang="en-US" baseline="0" dirty="0">
                <a:latin typeface="Calibri" pitchFamily="2" charset="0"/>
                <a:ea typeface="方正细倩简体" charset="-122"/>
              </a:rPr>
              <a:t>作品展示</a:t>
            </a:r>
            <a:endParaRPr lang="zh-CN" altLang="en-US" baseline="0" dirty="0">
              <a:latin typeface="Calibri" pitchFamily="2" charset="0"/>
              <a:ea typeface="方正细倩简体" charset="-122"/>
            </a:endParaRPr>
          </a:p>
        </p:txBody>
      </p:sp>
      <p:sp>
        <p:nvSpPr>
          <p:cNvPr id="9229" name="文本框 9228"/>
          <p:cNvSpPr txBox="1"/>
          <p:nvPr/>
        </p:nvSpPr>
        <p:spPr>
          <a:xfrm>
            <a:off x="7035800" y="1268413"/>
            <a:ext cx="4862513" cy="32893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l" eaLnBrk="0" latinLnBrk="0" hangingPunct="0"/>
            <a:r>
              <a:rPr lang="zh-CN" altLang="en-US" sz="2400" baseline="-25000" dirty="0">
                <a:solidFill>
                  <a:srgbClr val="5F5F5F"/>
                </a:solidFill>
                <a:latin typeface="Calibri" pitchFamily="2" charset="0"/>
                <a:ea typeface="方正中倩简体" charset="-122"/>
              </a:rPr>
              <a:t>「优秀的团队，是开发一个好软件的基础」</a:t>
            </a:r>
            <a:endParaRPr lang="zh-CN" altLang="en-US" sz="2400" baseline="-25000" dirty="0">
              <a:solidFill>
                <a:srgbClr val="5F5F5F"/>
              </a:solidFill>
              <a:latin typeface="Calibri" pitchFamily="2" charset="0"/>
              <a:ea typeface="方正中倩简体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" y="267970"/>
            <a:ext cx="1314450" cy="1314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3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8" dur="500"/>
                                        <p:tgtEl>
                                          <p:spTgt spid="9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7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arrow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5" grpId="0" bldLvl="0"/>
      <p:bldP spid="9229" grpId="0" bldLvl="0"/>
      <p:bldP spid="9226" grpId="1"/>
      <p:bldP spid="9224" grpId="1"/>
      <p:bldP spid="9228" grpId="1"/>
      <p:bldP spid="922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图片 8193" descr="1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8575" y="-42862"/>
            <a:ext cx="12252325" cy="6884987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8195" name="图片 8194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987" y="3294063"/>
            <a:ext cx="12249150" cy="3598862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8196" name="流程图: 终止 8195"/>
          <p:cNvSpPr/>
          <p:nvPr/>
        </p:nvSpPr>
        <p:spPr>
          <a:xfrm>
            <a:off x="7013575" y="3073400"/>
            <a:ext cx="4752975" cy="442913"/>
          </a:xfrm>
          <a:prstGeom prst="flowChartTerminator">
            <a:avLst/>
          </a:prstGeom>
          <a:solidFill>
            <a:srgbClr val="3333CC"/>
          </a:solidFill>
          <a:ln w="9525">
            <a:noFill/>
            <a:miter/>
          </a:ln>
        </p:spPr>
        <p:txBody>
          <a:bodyPr wrap="none" anchor="ctr"/>
          <a:p>
            <a:pPr lvl="0" algn="ctr" eaLnBrk="0" latinLnBrk="0" hangingPunct="0"/>
            <a:endParaRPr baseline="-25000">
              <a:solidFill>
                <a:srgbClr val="00CC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8197" name="图片 8196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575" y="-42862"/>
            <a:ext cx="6426200" cy="6557962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8199" name="文本框 8198"/>
          <p:cNvSpPr txBox="1"/>
          <p:nvPr/>
        </p:nvSpPr>
        <p:spPr>
          <a:xfrm>
            <a:off x="8112125" y="3111500"/>
            <a:ext cx="2873375" cy="39624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zh-CN" altLang="en-US" sz="2000" baseline="0" dirty="0">
                <a:solidFill>
                  <a:schemeClr val="bg1"/>
                </a:solidFill>
                <a:latin typeface="方正细倩简体" charset="-122"/>
                <a:ea typeface="方正细倩简体" charset="-122"/>
              </a:rPr>
              <a:t>【</a:t>
            </a:r>
            <a:r>
              <a:rPr lang="en-US" altLang="zh-CN" sz="2000" baseline="0" dirty="0">
                <a:solidFill>
                  <a:schemeClr val="bg1"/>
                </a:solidFill>
                <a:latin typeface="方正细倩简体" charset="-122"/>
                <a:ea typeface="方正细倩简体" charset="-122"/>
              </a:rPr>
              <a:t>We Are </a:t>
            </a:r>
            <a:r>
              <a:rPr lang="zh-CN" altLang="en-US" sz="2000" baseline="0" dirty="0">
                <a:solidFill>
                  <a:schemeClr val="bg1"/>
                </a:solidFill>
                <a:latin typeface="方正细倩简体" charset="-122"/>
                <a:ea typeface="方正细倩简体" charset="-122"/>
              </a:rPr>
              <a:t>伐木累】</a:t>
            </a:r>
            <a:endParaRPr lang="zh-CN" altLang="en-US" sz="2000" baseline="0" dirty="0">
              <a:solidFill>
                <a:schemeClr val="bg1"/>
              </a:solidFill>
              <a:latin typeface="方正细倩简体" charset="-122"/>
              <a:ea typeface="方正细倩简体" charset="-122"/>
            </a:endParaRPr>
          </a:p>
        </p:txBody>
      </p:sp>
      <p:pic>
        <p:nvPicPr>
          <p:cNvPr id="6148" name="图片 6147" descr="C:\Users\he_jun\Desktop\jiaoyin.pngjiaoyin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17818" y="260985"/>
            <a:ext cx="1307465" cy="1308100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2" name="图片 1" descr="班长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545" y="328295"/>
            <a:ext cx="1581150" cy="164782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750685" y="2022475"/>
            <a:ext cx="1074420" cy="62611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组长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图片 4" descr="建国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2400" y="297815"/>
            <a:ext cx="1666875" cy="16764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898890" y="1990725"/>
            <a:ext cx="1965960" cy="62611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5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技术骨干</a:t>
            </a:r>
            <a:endParaRPr lang="zh-CN" altLang="en-US" sz="5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2" name="图片 11" descr="菊花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7355" y="3948430"/>
            <a:ext cx="876300" cy="885825"/>
          </a:xfrm>
          <a:prstGeom prst="rect">
            <a:avLst/>
          </a:prstGeom>
        </p:spPr>
      </p:pic>
      <p:pic>
        <p:nvPicPr>
          <p:cNvPr id="13" name="图片 12" descr="shit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05145" y="5365115"/>
            <a:ext cx="1438275" cy="1352550"/>
          </a:xfrm>
          <a:prstGeom prst="rect">
            <a:avLst/>
          </a:prstGeom>
        </p:spPr>
      </p:pic>
      <p:pic>
        <p:nvPicPr>
          <p:cNvPr id="14" name="图片 13" descr="徐庶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59520" y="5591810"/>
            <a:ext cx="904875" cy="1028700"/>
          </a:xfrm>
          <a:prstGeom prst="rect">
            <a:avLst/>
          </a:prstGeom>
        </p:spPr>
      </p:pic>
      <p:pic>
        <p:nvPicPr>
          <p:cNvPr id="15" name="图片 14" descr="C:\Users\he_jun\Desktop\w1.pngw1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10250488" y="4061460"/>
            <a:ext cx="1287145" cy="1476375"/>
          </a:xfrm>
          <a:prstGeom prst="rect">
            <a:avLst/>
          </a:prstGeom>
        </p:spPr>
      </p:pic>
      <p:pic>
        <p:nvPicPr>
          <p:cNvPr id="16" name="图片 15" descr="flower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15660" y="2702560"/>
            <a:ext cx="2124075" cy="2333625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943283" y="4732020"/>
            <a:ext cx="2068195" cy="6305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our flower</a:t>
            </a:r>
            <a:endParaRPr lang="en-US" altLang="zh-CN" sz="54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3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2" name="wi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8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>
                                            <p:txEl>
                                              <p:charRg st="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3" dur="500"/>
                                        <p:tgtEl>
                                          <p:spTgt spid="8199">
                                            <p:txEl>
                                              <p:charRg st="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4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5" name="breez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9" grpId="0" bldLvl="0" build="allAtOnce"/>
      <p:bldP spid="8199" grpId="1" bldLvl="0" build="allAtOnce"/>
      <p:bldP spid="8196" grpId="0" bldLvl="0"/>
      <p:bldP spid="8196" grpId="1" bldLvl="0"/>
      <p:bldP spid="8196" grpId="2" bldLvl="0"/>
      <p:bldP spid="8196" grpId="3" bldLvl="0"/>
      <p:bldP spid="8196" grpId="4" bldLvl="0"/>
      <p:bldP spid="8196" grpId="5" bldLvl="0"/>
      <p:bldP spid="8199" grpId="2" bldLvl="0" build="allAtOnce"/>
      <p:bldP spid="17" grpId="0"/>
      <p:bldP spid="4" grpId="1"/>
      <p:bldP spid="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9217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6987" y="-25400"/>
            <a:ext cx="12250737" cy="6915150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9220" name="图片 9219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735" y="1718945"/>
            <a:ext cx="10034905" cy="3342005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9223" name="图片 9222" descr="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743" y="1278573"/>
            <a:ext cx="2170112" cy="4808537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267970"/>
            <a:ext cx="1314450" cy="13144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744085" y="406400"/>
            <a:ext cx="2637790" cy="6305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</a:t>
            </a:r>
            <a:r>
              <a:rPr lang="zh-CN" altLang="en-US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：项目背景</a:t>
            </a:r>
            <a:endParaRPr lang="zh-CN" altLang="en-US" sz="5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88640" y="2486660"/>
            <a:ext cx="8687435" cy="1752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宋体" charset="0"/>
                <a:ea typeface="宋体" charset="0"/>
              </a:rPr>
              <a:t>	</a:t>
            </a:r>
            <a:r>
              <a:rPr lang="zh-CN" altLang="en-US" sz="2800">
                <a:solidFill>
                  <a:schemeClr val="accent3"/>
                </a:solidFill>
                <a:latin typeface="宋体" charset="0"/>
                <a:ea typeface="宋体" charset="0"/>
              </a:rPr>
              <a:t>本系统是基于Android平台上的移动应用，而且本系统的主题是旅游，所以我们项目的应用范围是爱好旅游或有旅游意向的手机用户。该产品的目标是实现一款基于地理位置定位的移动旅游记忆小区。用户之间可以互相沟通，可以看到实时更新的全国旅游景点指南、旅游记忆、照片视频，可以帮助用户定制行程，还可以随时随地用手机上传带有GPS位置定位信息的照片，来记忆用户的旅游经历。</a:t>
            </a:r>
            <a:endParaRPr lang="zh-CN" altLang="en-US" sz="2800">
              <a:solidFill>
                <a:schemeClr val="accent3"/>
              </a:solidFill>
              <a:latin typeface="宋体" charset="0"/>
              <a:ea typeface="宋体" charset="0"/>
            </a:endParaRPr>
          </a:p>
          <a:p>
            <a:r>
              <a:rPr lang="zh-CN" altLang="en-US" sz="2800">
                <a:latin typeface="宋体" charset="0"/>
                <a:ea typeface="宋体" charset="0"/>
              </a:rPr>
              <a:t>   </a:t>
            </a:r>
            <a:endParaRPr lang="zh-CN" altLang="en-US" sz="2800">
              <a:latin typeface="宋体" charset="0"/>
              <a:ea typeface="宋体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3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9217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9687" y="-25400"/>
            <a:ext cx="12250737" cy="6915150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9220" name="图片 9219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735" y="1718945"/>
            <a:ext cx="10034905" cy="3342005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9223" name="图片 9222" descr="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743" y="1278573"/>
            <a:ext cx="2170112" cy="4808537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267970"/>
            <a:ext cx="1314450" cy="13144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521200" y="406400"/>
            <a:ext cx="3083560" cy="6305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  <a:r>
              <a:rPr lang="zh-CN" altLang="en-US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：技术关键词</a:t>
            </a:r>
            <a:endParaRPr lang="zh-CN" altLang="en-US" sz="5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96983" y="2146935"/>
            <a:ext cx="1938655" cy="6305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MVP</a:t>
            </a:r>
            <a:r>
              <a:rPr lang="zh-CN" altLang="en-US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模型</a:t>
            </a:r>
            <a:endParaRPr lang="zh-CN" altLang="en-US" sz="5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23653" y="3190240"/>
            <a:ext cx="1988185" cy="6305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SSH2</a:t>
            </a:r>
            <a:r>
              <a:rPr lang="zh-CN" altLang="en-US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框架</a:t>
            </a:r>
            <a:endParaRPr lang="zh-CN" altLang="en-US" sz="5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803015" y="4160520"/>
            <a:ext cx="2358390" cy="6305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zh-CN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BOOTSTRAP</a:t>
            </a:r>
            <a:endParaRPr lang="zh-CN" altLang="en-US" sz="5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2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7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图片 9217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6987" y="-25400"/>
            <a:ext cx="12250737" cy="6915150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67970"/>
            <a:ext cx="1314450" cy="13144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664450" y="2343150"/>
            <a:ext cx="2637790" cy="6305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  <a:r>
              <a:rPr lang="zh-CN" altLang="en-US" sz="5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：作品展示</a:t>
            </a:r>
            <a:endParaRPr lang="zh-CN" altLang="en-US" sz="5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" name="图片 2" descr="2016-03-18-20-05-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780" y="457835"/>
            <a:ext cx="3632200" cy="5554980"/>
          </a:xfrm>
          <a:prstGeom prst="rect">
            <a:avLst/>
          </a:prstGeom>
        </p:spPr>
      </p:pic>
      <p:pic>
        <p:nvPicPr>
          <p:cNvPr id="5" name="图片 4" descr="2016-03-18-18-51-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3965" y="427355"/>
            <a:ext cx="3665855" cy="5504815"/>
          </a:xfrm>
          <a:prstGeom prst="rect">
            <a:avLst/>
          </a:prstGeom>
        </p:spPr>
      </p:pic>
      <p:pic>
        <p:nvPicPr>
          <p:cNvPr id="6" name="图片 5" descr="2016-03-18-18-51-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945" y="445135"/>
            <a:ext cx="3597275" cy="5553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图片 8193" descr="1副本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8575" y="-42862"/>
            <a:ext cx="12252325" cy="6884987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8195" name="图片 8194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987" y="3294063"/>
            <a:ext cx="12249150" cy="3598862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8196" name="流程图: 终止 8195"/>
          <p:cNvSpPr/>
          <p:nvPr/>
        </p:nvSpPr>
        <p:spPr>
          <a:xfrm>
            <a:off x="7049135" y="2743200"/>
            <a:ext cx="4752975" cy="1076325"/>
          </a:xfrm>
          <a:prstGeom prst="flowChartTerminator">
            <a:avLst/>
          </a:prstGeom>
          <a:solidFill>
            <a:srgbClr val="3333CC"/>
          </a:solidFill>
          <a:ln w="9525">
            <a:noFill/>
            <a:miter/>
          </a:ln>
        </p:spPr>
        <p:txBody>
          <a:bodyPr wrap="none" anchor="ctr"/>
          <a:p>
            <a:pPr lvl="0" algn="ctr" eaLnBrk="0" latinLnBrk="0" hangingPunct="0"/>
            <a:endParaRPr baseline="-25000">
              <a:solidFill>
                <a:srgbClr val="00CC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8197" name="图片 8196" descr="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575" y="-42862"/>
            <a:ext cx="6426200" cy="6557962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8199" name="文本框 8198"/>
          <p:cNvSpPr txBox="1"/>
          <p:nvPr/>
        </p:nvSpPr>
        <p:spPr>
          <a:xfrm>
            <a:off x="7287260" y="2841625"/>
            <a:ext cx="3999230" cy="9144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anchor="t">
            <a:spAutoFit/>
          </a:bodyPr>
          <a:p>
            <a:pPr lvl="0" algn="l" eaLnBrk="0" latinLnBrk="0" hangingPunct="0"/>
            <a:r>
              <a:rPr lang="en-US" sz="54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charset="0"/>
                <a:ea typeface="宋体" charset="0"/>
              </a:rPr>
              <a:t>5</a:t>
            </a:r>
            <a:r>
              <a:rPr lang="zh-CN" altLang="en-US" sz="5400" baseline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charset="0"/>
                <a:ea typeface="宋体" charset="0"/>
              </a:rPr>
              <a:t>：工作总结</a:t>
            </a:r>
            <a:endParaRPr lang="zh-CN" altLang="en-US" sz="5400" baseline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charset="0"/>
              <a:ea typeface="宋体" charset="0"/>
            </a:endParaRPr>
          </a:p>
        </p:txBody>
      </p:sp>
      <p:pic>
        <p:nvPicPr>
          <p:cNvPr id="6148" name="图片 6147" descr="C:\Users\he_jun\Desktop\jiaoyin.pngjiaoyin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17818" y="260985"/>
            <a:ext cx="1307465" cy="13081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" name="文本框 2"/>
          <p:cNvSpPr txBox="1"/>
          <p:nvPr/>
        </p:nvSpPr>
        <p:spPr>
          <a:xfrm>
            <a:off x="3115945" y="233680"/>
            <a:ext cx="6509385" cy="16129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教训：</a:t>
            </a:r>
            <a:endParaRPr lang="zh-CN" altLang="en-US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en-US" alt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1.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分工不够明确，进度拖沓：</a:t>
            </a:r>
            <a:endParaRPr lang="zh-CN" altLang="en-US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en-US" alt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2.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代码不够规范，模块对接麻烦多；</a:t>
            </a:r>
            <a:endParaRPr lang="zh-CN" altLang="en-US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en-US" alt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3.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后备知识不足，技术难点需要现学</a:t>
            </a:r>
            <a:r>
              <a:rPr lang="zh-CN" altLang="en-US" sz="3200"/>
              <a:t>；</a:t>
            </a:r>
            <a:endParaRPr lang="zh-CN" altLang="en-US" sz="3200"/>
          </a:p>
        </p:txBody>
      </p:sp>
      <p:sp>
        <p:nvSpPr>
          <p:cNvPr id="7" name="文本框 6"/>
          <p:cNvSpPr txBox="1"/>
          <p:nvPr/>
        </p:nvSpPr>
        <p:spPr>
          <a:xfrm>
            <a:off x="3166110" y="4314825"/>
            <a:ext cx="6777355" cy="19932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收获：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1. 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团队合作中沟通很重要，要做到不参杂私人感情；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2. 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磨刀不误砍柴工，想清楚再动手可以少走很多弯路；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3. BUG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越早发现，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DEBUG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花费的代价越小；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4. UI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设计首先实现核心功能，由简到繁，添加功能；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3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wi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9" grpId="0" bldLvl="0" build="allAtOnce"/>
      <p:bldP spid="8199" grpId="1" bldLvl="0" build="allAtOnce"/>
      <p:bldP spid="8196" grpId="0" bldLvl="0"/>
      <p:bldP spid="8196" grpId="1" bldLvl="0"/>
      <p:bldP spid="8196" grpId="2" bldLvl="0"/>
      <p:bldP spid="8196" grpId="3" bldLvl="0"/>
      <p:bldP spid="8196" grpId="4" bldLvl="0"/>
      <p:bldP spid="8196" grpId="5" bldLvl="0" animBg="1"/>
      <p:bldP spid="8199" grpId="3" bldLvl="0" build="allAtOnce"/>
      <p:bldP spid="7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2" name="图片 10241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6987" y="-25400"/>
            <a:ext cx="12249150" cy="6915150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10243" name="图片 10242" descr="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75" y="2551113"/>
            <a:ext cx="1236663" cy="688975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0244" name="文本框 10243"/>
          <p:cNvSpPr txBox="1"/>
          <p:nvPr/>
        </p:nvSpPr>
        <p:spPr>
          <a:xfrm>
            <a:off x="5027613" y="3133725"/>
            <a:ext cx="2152650" cy="987425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p>
            <a:pPr lvl="0" algn="l" eaLnBrk="0" latinLnBrk="0" hangingPunct="0"/>
            <a:r>
              <a:rPr lang="zh-CN" altLang="en-US" sz="7200" baseline="-25000" dirty="0">
                <a:solidFill>
                  <a:schemeClr val="accent1"/>
                </a:solidFill>
                <a:latin typeface="Boring Boron" charset="0"/>
                <a:ea typeface="宋体" charset="-122"/>
              </a:rPr>
              <a:t>thanks</a:t>
            </a:r>
            <a:endParaRPr lang="zh-CN" altLang="en-US" sz="7200" baseline="-25000" dirty="0">
              <a:solidFill>
                <a:schemeClr val="accent1"/>
              </a:solidFill>
              <a:latin typeface="Boring Boron" charset="0"/>
              <a:ea typeface="宋体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drumrol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4" grpId="0" bldLvl="0"/>
    </p:bldLst>
  </p:timing>
</p:sld>
</file>

<file path=ppt/theme/theme1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508</Words>
  <Application>Kingsoft Office WPP</Application>
  <PresentationFormat>Widescreen</PresentationFormat>
  <Paragraphs>64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9</vt:i4>
      </vt:variant>
    </vt:vector>
  </HeadingPairs>
  <TitlesOfParts>
    <vt:vector size="12" baseType="lpstr">
      <vt:lpstr>Office Theme</vt:lpstr>
      <vt:lpstr>自定义设计方案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zuazua W</dc:creator>
  <cp:lastModifiedBy>he_jun</cp:lastModifiedBy>
  <cp:revision>9</cp:revision>
  <dcterms:created xsi:type="dcterms:W3CDTF">2012-09-21T09:29:00Z</dcterms:created>
  <dcterms:modified xsi:type="dcterms:W3CDTF">2016-03-19T06:22:00Z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2052-10.1.0.5554</vt:lpwstr>
  </property>
</Properties>
</file>

<file path=docProps/thumbnail.jpeg>
</file>